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7" r:id="rId20"/>
    <p:sldId id="281" r:id="rId21"/>
    <p:sldId id="279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Total No. of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MU</c:v>
                </c:pt>
                <c:pt idx="1">
                  <c:v>JU / Aqaba</c:v>
                </c:pt>
                <c:pt idx="2">
                  <c:v>JUST</c:v>
                </c:pt>
                <c:pt idx="3">
                  <c:v>AHU</c:v>
                </c:pt>
                <c:pt idx="4">
                  <c:v>TTU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20000</c:v>
                </c:pt>
                <c:pt idx="1">
                  <c:v>1450</c:v>
                </c:pt>
                <c:pt idx="2">
                  <c:v>24500</c:v>
                </c:pt>
                <c:pt idx="3">
                  <c:v>7000</c:v>
                </c:pt>
                <c:pt idx="4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No. of Graduate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MU</c:v>
                </c:pt>
                <c:pt idx="1">
                  <c:v>JU / Aqaba</c:v>
                </c:pt>
                <c:pt idx="2">
                  <c:v>JUST</c:v>
                </c:pt>
                <c:pt idx="3">
                  <c:v>AHU</c:v>
                </c:pt>
                <c:pt idx="4">
                  <c:v>TTU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3500</c:v>
                </c:pt>
                <c:pt idx="1">
                  <c:v>260</c:v>
                </c:pt>
                <c:pt idx="2">
                  <c:v>4200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46532792"/>
        <c:axId val="446531224"/>
      </c:barChart>
      <c:catAx>
        <c:axId val="446532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31224"/>
        <c:crosses val="autoZero"/>
        <c:auto val="1"/>
        <c:lblAlgn val="ctr"/>
        <c:lblOffset val="100"/>
        <c:noMultiLvlLbl val="0"/>
      </c:catAx>
      <c:valAx>
        <c:axId val="44653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32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  <p:pic>
        <p:nvPicPr>
          <p:cNvPr id="1026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47E5-C4AB-409E-BB14-6DE07743B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80527" y="980728"/>
            <a:ext cx="5328592" cy="3024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>
              <a:defRPr/>
            </a:pP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Saraireh</a:t>
            </a:r>
            <a:endParaRPr lang="en-GB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 /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Job-JO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HTWK /Leipzig / Germany </a:t>
            </a:r>
            <a:b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GB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27</a:t>
            </a:r>
            <a:r>
              <a:rPr lang="en-GB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2019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ig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5767"/>
            <a:ext cx="1606853" cy="172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Servers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03929"/>
              </p:ext>
            </p:extLst>
          </p:nvPr>
        </p:nvGraphicFramePr>
        <p:xfrm>
          <a:off x="107504" y="1628800"/>
          <a:ext cx="9001000" cy="516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586"/>
                <a:gridCol w="6137414"/>
              </a:tblGrid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Processors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Xeon (Min 16Cores), (Min 11M Cache).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Installed memory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- 256 GB (Min. DDR3)/RDIMM,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half of slots must be empty for future expansion.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total capacity 1TB (After RAID 5) Hot-plug HDD.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15K RPM SAS 12Gbps (2GB cache).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- 3.5 in HDD.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 RAID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Chipset SATA controller (RAID 0, 1, 5).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Optical Drive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DVD+/-RW SATA.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Networking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Dual port (1Gb) Ethernet Card.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Dual port (8Gb) Fiber HbA Card.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Factor chassis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2U Rack Mount, or less.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all required mount kit, tools and components.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Supply &amp; Cooling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Dual, Hot-plug and Redundant Power Supply.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I/O Ports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2 USB 3.0 on front panel.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2 USB 3.0 on rear panel.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VGA video card.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3 Years.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82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 Support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 is not required, but Server must Support the following: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257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Ubuntu, Red Hat (Enterprise) and SUSE (Enterprise) Linux.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257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Microsoft Windows Server with Hyper-V.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257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VMware ESXi.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Embedded management included.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412" y="980728"/>
            <a:ext cx="3692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5: Servers</a:t>
            </a: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Servers</a:t>
            </a: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Switch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69119"/>
              </p:ext>
            </p:extLst>
          </p:nvPr>
        </p:nvGraphicFramePr>
        <p:xfrm>
          <a:off x="47590" y="2173013"/>
          <a:ext cx="8988906" cy="4597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102"/>
                <a:gridCol w="7377804"/>
              </a:tblGrid>
              <a:tr h="577812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Interfaces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RJ-45, Support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on 24 ports (Min. 370 Watt).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4x10G SFP+ interfaces.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604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Capacity: not less than 128Gbps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Throughput: not less than 95 Mbps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 Addresses: not less than 16000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2983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IPv4 &amp; IPv6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Layer 3 switch (Static route &amp; RIP) and support OSPF in the future.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SSH.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Web GUI Management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Non-Blocking architecture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not less than 5 years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that support bulk configuration, backup and restore.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Licenses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licenses during warranty time must be included.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590" y="1369893"/>
            <a:ext cx="56882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6: Access Switch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Access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HD 56 inches LED TV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33176"/>
              </p:ext>
            </p:extLst>
          </p:nvPr>
        </p:nvGraphicFramePr>
        <p:xfrm>
          <a:off x="179512" y="2492897"/>
          <a:ext cx="8496944" cy="26642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7013713"/>
                <a:gridCol w="1483231"/>
              </a:tblGrid>
              <a:tr h="666074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(4k)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110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Wi-Fi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110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 55 Inches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Screen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0000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HDMI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USB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96" y="1392451"/>
            <a:ext cx="74260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(7): Full HD 56 inches LED TV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Full HD 56 inches LED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Special Conditions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992" y="1988840"/>
            <a:ext cx="8660487" cy="45259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bidder must be a company registered under the Jordanian Ministry of Industry and Trade within the last five years, with a capital not less than 300,000 JD (Three Hundred Thousand JD).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Bidder must have specialized and certified staff with the highest technical certificate for at least (eight to ten engineers).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company must be Gold or Silver certified partner with the vendor within Jordan.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bidder must offer minimum of (3) year's products and system warranty from the mother company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bidder must offer minimum of (3) year's products and system maintenance and support service; maintenance and support service shall include all hardware and software.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40768"/>
            <a:ext cx="3454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Special Conditions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Special Conditions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sheets are required (Mandatory) and proposal doesn't have the compliance sheet, it will not be considered.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funded by Erasmus+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prices must be in Euro with (VAT= Zero, no customs fees and no other fees).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are asked to inform the university if the items mentioned above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imported as parts and assembled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locally or the appliances (as complete units) are imported from abroad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are asked in following the attached procedure to obtain an exempt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customs fees and VAT.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Profile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259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Bidder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an excellent experience in such environment with minimum 5 to 10 years in Jordan market, a complete profile for similar previous projects ( particularly Projects in Jordan) are required with minimum (Three to Five big projects).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company suppliers must demonstrate understanding of the required items/solutions, and provide a high-level implementation plan/project milestones.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company suppliers must provide detail on the technical implementation teams.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3378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 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Tender No. 9/L/2019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874" y="1196752"/>
            <a:ext cx="6259478" cy="581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412776"/>
            <a:ext cx="3096344" cy="4536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7"/>
            <a:ext cx="295232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813690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2776"/>
            <a:ext cx="727280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9810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Mutah University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of Equipment / Tender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Services Network Bureau (BSNB)</a:t>
            </a:r>
          </a:p>
          <a:p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BSNB Proposed Connectivity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101321"/>
            <a:ext cx="8229600" cy="807400"/>
          </a:xfrm>
        </p:spPr>
        <p:txBody>
          <a:bodyPr anchorCtr="0">
            <a:normAutofit/>
          </a:bodyPr>
          <a:lstStyle/>
          <a:p>
            <a:pPr algn="l">
              <a:defRPr/>
            </a:pP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Tender Progress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916832"/>
            <a:ext cx="1512168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2358" y="1394288"/>
            <a:ext cx="1211219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Approval 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8525" y="1394288"/>
            <a:ext cx="1616737" cy="132343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/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 marL="0" lvl="1"/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7022" y="1401666"/>
            <a:ext cx="159475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Tender Committee Decision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3536" y="1394287"/>
            <a:ext cx="1851789" cy="132343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2387" y="1385962"/>
            <a:ext cx="156278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Offers</a:t>
            </a: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235" y="4010694"/>
            <a:ext cx="1350357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4966" y="4010694"/>
            <a:ext cx="206934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winner offer by the Tender 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723" y="2774525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8526" y="284074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136" y="284074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7352" y="284074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6009" y="2840748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358" y="5470963"/>
            <a:ext cx="18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4966" y="5470963"/>
            <a:ext cx="151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08"/>
            <a:ext cx="72008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Business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Network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</a:t>
            </a:r>
            <a:b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(BSNB)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30982"/>
              </p:ext>
            </p:extLst>
          </p:nvPr>
        </p:nvGraphicFramePr>
        <p:xfrm>
          <a:off x="107504" y="1412777"/>
          <a:ext cx="8928993" cy="523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804"/>
                <a:gridCol w="1423444"/>
                <a:gridCol w="648072"/>
                <a:gridCol w="1296144"/>
                <a:gridCol w="999754"/>
                <a:gridCol w="982795"/>
                <a:gridCol w="1161828"/>
                <a:gridCol w="1608152"/>
              </a:tblGrid>
              <a:tr h="737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Name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BSNB Establishment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Staff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BSNB location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Students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Graduate / year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Services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98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 Abdullah II Fund for Development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and academic complex 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3400-4000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Career extension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Training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Activities and partnerships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Graduate follow-up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rowSpan="5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 (Job search, CV preparation and  job interview skills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 as (Entrepreneurship, management and financial skills) </a:t>
                      </a:r>
                      <a:endParaRPr lang="en-GB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skills</a:t>
                      </a:r>
                    </a:p>
                    <a:p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language, customer service skills and others)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486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 / Aqaba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Services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Marine science 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0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 Abdullah II Fund for Development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 – L0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24378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4000-4500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AHU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 Abdullah II Fund for Development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Deanship of Student Affairs complex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98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TTU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Presidency building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021885"/>
              </p:ext>
            </p:extLst>
          </p:nvPr>
        </p:nvGraphicFramePr>
        <p:xfrm>
          <a:off x="467544" y="1340768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BSNB Connectivity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79852"/>
            <a:ext cx="2170983" cy="1627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09119"/>
            <a:ext cx="2170983" cy="1627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10" y="1382720"/>
            <a:ext cx="2170983" cy="1627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14" y="1655772"/>
            <a:ext cx="2170983" cy="1627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2" y="4302473"/>
            <a:ext cx="2170983" cy="1627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89" y="4473675"/>
            <a:ext cx="127635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955" y="5072379"/>
            <a:ext cx="144780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53834">
            <a:off x="1993396" y="3539747"/>
            <a:ext cx="2157569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505" y="4985060"/>
            <a:ext cx="144780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83196">
            <a:off x="5063036" y="3666528"/>
            <a:ext cx="1875499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60568" y="3829507"/>
            <a:ext cx="1108066" cy="400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408" y="3419860"/>
            <a:ext cx="1579278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299" y="6136848"/>
            <a:ext cx="1814151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2697" y="3010449"/>
            <a:ext cx="17508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AHU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7007" y="6010807"/>
            <a:ext cx="2538515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 / Aqaba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6244" y="3390155"/>
            <a:ext cx="169950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TTU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4366" y="6023612"/>
            <a:ext cx="2827249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DATABASE </a:t>
            </a:r>
          </a:p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AT MU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08"/>
            <a:ext cx="7200800" cy="11398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708920"/>
            <a:ext cx="5509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6408712" cy="98107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of Equipment / Tender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0" y="1484784"/>
            <a:ext cx="9036496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of Equipment / Tender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Approval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Specifications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and Conditions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Tender Committee Decision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Offers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Study of the received offers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winner offer by the Tender committee</a:t>
            </a:r>
          </a:p>
          <a:p>
            <a:pPr lvl="1"/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229600" cy="981075"/>
          </a:xfrm>
        </p:spPr>
        <p:txBody>
          <a:bodyPr>
            <a:normAutofit/>
          </a:bodyPr>
          <a:lstStyle/>
          <a:p>
            <a:pPr lvl="1"/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Approval</a:t>
            </a:r>
            <a:endParaRPr lang="en-GB" sz="32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96" y="1516707"/>
            <a:ext cx="56886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Technical Specifications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02092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Technical Specifications for Equipment Funded by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ERASMUS+ PROGRAMME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Promotion Youth Employment in Prompt Areas in Jordan/ Job-Jo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Project Number: 598428-EPP-1-2018-JO-EPPKA2-CBHE-JP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Computers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06277"/>
              </p:ext>
            </p:extLst>
          </p:nvPr>
        </p:nvGraphicFramePr>
        <p:xfrm>
          <a:off x="539552" y="2420888"/>
          <a:ext cx="8280920" cy="410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779"/>
                <a:gridCol w="5859141"/>
              </a:tblGrid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8th Generation Intel Core i5 (6 Cores, 9MB Cache)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Speed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2.8GHz up to 4.0 GHz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4GB DDR4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HDD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TB 7200 RPM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Chipset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Chipset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Graphics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Integrated Graphics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19.5 inch LED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Keyboard &amp; Mouse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Arabic / English  Keyboard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Optical scroll Mouse with mouse Pad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 drive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DVD Super Multi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Interface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10/100/1000 Gigabit interface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System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Dos (No Operating System)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years Warranty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473262"/>
            <a:ext cx="65596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 1: Personal Computers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Personal Computers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Notebooks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53705"/>
              </p:ext>
            </p:extLst>
          </p:nvPr>
        </p:nvGraphicFramePr>
        <p:xfrm>
          <a:off x="467544" y="2496153"/>
          <a:ext cx="8136904" cy="4101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661"/>
                <a:gridCol w="5757243"/>
              </a:tblGrid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8th Generation Intel Core i7 (4 Cores, 8MB Cache)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Speed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1.8GHz up to 4.0GHz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8GB DDR4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HDD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TB 7200 RPM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Chipset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Chipset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Graphics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Integrated Graphics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size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15.6 inch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Keyboard &amp; Mouse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Arabic / English  Keyboard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Optical scroll Mouse with mouse Pad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 drive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DVD Super Multi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Interface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10/100/1000 Gigabit interface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System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Dos (No Operating System)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years Warranty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473260"/>
            <a:ext cx="52531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2: Notebooks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Notebooks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87090"/>
            <a:ext cx="8229600" cy="113982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show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39795"/>
              </p:ext>
            </p:extLst>
          </p:nvPr>
        </p:nvGraphicFramePr>
        <p:xfrm>
          <a:off x="412704" y="2708921"/>
          <a:ext cx="7941568" cy="220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3605"/>
                <a:gridCol w="4187963"/>
              </a:tblGrid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XGA (1024 x 768)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3200 ANSI , LCD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Manual optical zoom ,  Manual optical  Focus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input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HDMI x 1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Lamp Life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5000 hours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0921"/>
              </p:ext>
            </p:extLst>
          </p:nvPr>
        </p:nvGraphicFramePr>
        <p:xfrm>
          <a:off x="395536" y="5085184"/>
          <a:ext cx="7941568" cy="936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4211000"/>
                <a:gridCol w="3730568"/>
              </a:tblGrid>
              <a:tr h="312035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Electric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Screen folding mechanism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+mj-cs"/>
                        </a:rPr>
                        <a:t>" </a:t>
                      </a:r>
                      <a:r>
                        <a:rPr lang="en-US" sz="1800" b="1" dirty="0">
                          <a:effectLst/>
                          <a:cs typeface="+mj-cs"/>
                        </a:rPr>
                        <a:t>60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Screen height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cs typeface="+mj-cs"/>
                        </a:rPr>
                        <a:t>" </a:t>
                      </a:r>
                      <a:r>
                        <a:rPr lang="en-US" sz="1800" b="1">
                          <a:effectLst/>
                          <a:cs typeface="+mj-cs"/>
                        </a:rPr>
                        <a:t>80 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Screen width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401252"/>
            <a:ext cx="78781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3: Data show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Data show and Electric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7201" y="404664"/>
            <a:ext cx="8229600" cy="504056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Printers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71722"/>
              </p:ext>
            </p:extLst>
          </p:nvPr>
        </p:nvGraphicFramePr>
        <p:xfrm>
          <a:off x="323528" y="2608244"/>
          <a:ext cx="8352928" cy="388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414"/>
                <a:gridCol w="4961514"/>
              </a:tblGrid>
              <a:tr h="3258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Printer Specifications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6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Speed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(Black, Normal Quality, A4): Up to 40 ppm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Quality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(Black, Best Quality): Up to 1200 x 1200 dpi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technology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Laser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pages per month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50,000 pages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memory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 128 MB 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speed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 1200 MHz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Paper Trays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Number of Paper Trays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connectivity :  - Fast Ethernet 10/100/1000, Hi-Speed USB 2.0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201" y="1401252"/>
            <a:ext cx="4942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4: Printers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Printers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7EB1FC-83F7-430F-96EE-B0E4AA12DAF0}"/>
</file>

<file path=customXml/itemProps2.xml><?xml version="1.0" encoding="utf-8"?>
<ds:datastoreItem xmlns:ds="http://schemas.openxmlformats.org/officeDocument/2006/customXml" ds:itemID="{2A2D23A1-0334-4B30-BEF5-13554E017C0B}"/>
</file>

<file path=customXml/itemProps3.xml><?xml version="1.0" encoding="utf-8"?>
<ds:datastoreItem xmlns:ds="http://schemas.openxmlformats.org/officeDocument/2006/customXml" ds:itemID="{1A780ADA-3B39-43D8-B58D-EDC97C8777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1264</Words>
  <Application>Microsoft Office PowerPoint</Application>
  <PresentationFormat>On-screen Show (4:3)</PresentationFormat>
  <Paragraphs>315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 Presentation</vt:lpstr>
      <vt:lpstr>Mutah University</vt:lpstr>
      <vt:lpstr>Purchasing of Equipment / Tender Process</vt:lpstr>
      <vt:lpstr>President Approval</vt:lpstr>
      <vt:lpstr>PowerPoint Presentation</vt:lpstr>
      <vt:lpstr>PowerPoint Presentation</vt:lpstr>
      <vt:lpstr>PowerPoint Presentation</vt:lpstr>
      <vt:lpstr>Data show</vt:lpstr>
      <vt:lpstr>Printers </vt:lpstr>
      <vt:lpstr>Servers</vt:lpstr>
      <vt:lpstr>Access Switch</vt:lpstr>
      <vt:lpstr>Full HD 56 inches LED TV</vt:lpstr>
      <vt:lpstr>Special Conditions</vt:lpstr>
      <vt:lpstr>Special Conditions</vt:lpstr>
      <vt:lpstr>Company Profile</vt:lpstr>
      <vt:lpstr>Tender No. 9/L/2019</vt:lpstr>
      <vt:lpstr>Announcement</vt:lpstr>
      <vt:lpstr>Offers</vt:lpstr>
      <vt:lpstr>Technical Committee</vt:lpstr>
      <vt:lpstr>Tender Progress</vt:lpstr>
      <vt:lpstr>Current Business Service Network Bureau  (BSNB)</vt:lpstr>
      <vt:lpstr>PowerPoint Presentation</vt:lpstr>
      <vt:lpstr>BSNB Connectivity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Dr. Mohammad</cp:lastModifiedBy>
  <cp:revision>56</cp:revision>
  <dcterms:created xsi:type="dcterms:W3CDTF">2018-09-11T16:13:06Z</dcterms:created>
  <dcterms:modified xsi:type="dcterms:W3CDTF">2019-08-21T10:18:46Z</dcterms:modified>
</cp:coreProperties>
</file>